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y="5143500" cx="9144000"/>
  <p:notesSz cx="6858000" cy="9144000"/>
  <p:embeddedFontLst>
    <p:embeddedFont>
      <p:font typeface="Roboto"/>
      <p:regular r:id="rId103"/>
      <p:bold r:id="rId104"/>
      <p:italic r:id="rId105"/>
      <p:boldItalic r:id="rId106"/>
    </p:embeddedFont>
    <p:embeddedFont>
      <p:font typeface="Lobster"/>
      <p:regular r:id="rId107"/>
    </p:embeddedFont>
    <p:embeddedFont>
      <p:font typeface="Montserrat"/>
      <p:regular r:id="rId108"/>
      <p:bold r:id="rId109"/>
      <p:italic r:id="rId110"/>
      <p:boldItalic r:id="rId111"/>
    </p:embeddedFont>
    <p:embeddedFont>
      <p:font typeface="Bree Serif"/>
      <p:regular r:id="rId112"/>
    </p:embeddedFont>
    <p:embeddedFont>
      <p:font typeface="Cambria Math"/>
      <p:regular r:id="rId11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14" roundtripDataSignature="AMtx7mhZQdJBCZGmmZuT0b27dcV7HGs9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Lobster-regular.fntdata"/><Relationship Id="rId106" Type="http://schemas.openxmlformats.org/officeDocument/2006/relationships/font" Target="fonts/Roboto-boldItalic.fntdata"/><Relationship Id="rId105" Type="http://schemas.openxmlformats.org/officeDocument/2006/relationships/font" Target="fonts/Roboto-italic.fntdata"/><Relationship Id="rId104" Type="http://schemas.openxmlformats.org/officeDocument/2006/relationships/font" Target="fonts/Roboto-bold.fntdata"/><Relationship Id="rId109" Type="http://schemas.openxmlformats.org/officeDocument/2006/relationships/font" Target="fonts/Montserrat-bold.fntdata"/><Relationship Id="rId108" Type="http://schemas.openxmlformats.org/officeDocument/2006/relationships/font" Target="fonts/Montserrat-regular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Roboto-regular.fntdata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Montserrat-italic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customschemas.google.com/relationships/presentationmetadata" Target="metadata"/><Relationship Id="rId18" Type="http://schemas.openxmlformats.org/officeDocument/2006/relationships/slide" Target="slides/slide13.xml"/><Relationship Id="rId113" Type="http://schemas.openxmlformats.org/officeDocument/2006/relationships/font" Target="fonts/CambriaMath-regular.fntdata"/><Relationship Id="rId112" Type="http://schemas.openxmlformats.org/officeDocument/2006/relationships/font" Target="fonts/BreeSerif-regular.fntdata"/><Relationship Id="rId111" Type="http://schemas.openxmlformats.org/officeDocument/2006/relationships/font" Target="fonts/Montserrat-bold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f3c34560df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f3c34560df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f3c34560df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f3c34560df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75aa62db6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275aa62db6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ace94a55d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eace94a55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5aa62db6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275aa62db6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5aa62db6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275aa62db6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ace94a55d_0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geace94a55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6" name="Google Shape;156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75aa62db6e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275aa62db6e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ace94a55d_0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eace94a55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ace94a55d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eace94a55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5aa62db6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g275aa62db6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75aa62db6e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" name="Google Shape;199;g275aa62db6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0" name="Google Shape;220;p4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p4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f3c34560df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f3c34560df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f3c34560df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f3c34560df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f3c34560d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f3c34560d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f3c34560df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f3c34560df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f3c34560df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f3c34560df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5aa62db6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g275aa62db6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5aa62db6e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275aa62db6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75aa62db6e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275aa62db6e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eace94a55d_0_1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eace94a55d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ace94a55d_0_4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eace94a55d_0_4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ace94a55d_0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eace94a55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75aa62db6e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75aa62db6e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eace94a55d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eace94a55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ace94a55d_0_4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eace94a55d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75aa62db6e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275aa62db6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75aa62db6e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275aa62db6e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1" name="Google Shape;33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2" name="Google Shape;342;p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5aa62db6e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275aa62db6e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eace94a55d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eace94a55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7" name="Google Shape;357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7" name="Google Shape;367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3c34560d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2f3c34560df_1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f3c34560d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2f3c34560df_1_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f3c34560df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5" name="Google Shape;385;g2f3c34560df_1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eace94a55d_0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5" name="Google Shape;395;geace94a55d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ace94a55d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1" name="Google Shape;401;geace94a55d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6" name="Google Shape;416;p77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75e31e8b6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g275e31e8b6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1" name="Google Shape;421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f3c34560df_1_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2f3c34560d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f3c34560df_1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g2f3c34560d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7" name="Google Shape;437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3" name="Google Shape;443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f3c34560df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2f3c34560df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f3c34560df_1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2f3c34560d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f3c34560df_1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1" name="Google Shape;471;g2f3c34560d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5aa62db6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275aa62db6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6" name="Google Shape;47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f3c34560df_1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1" name="Google Shape;481;g2f3c34560df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ace94a55d_0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6" name="Google Shape;486;geace94a55d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ace94a55d_0_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geace94a55d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f3c34560df_1_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7" name="Google Shape;497;g2f3c34560d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f3de272d86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2f3de272d86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ace94a55d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eace94a55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f3c34560df_1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f3c34560d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ace94a55d_0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eace94a55d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ace94a55d_0_2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4" name="Google Shape;524;geace94a55d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5aa62db6e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75aa62db6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ace94a55d_0_2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eace94a55d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f3c34560df_1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2f3c34560df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75aa62db6e_3_1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75aa62db6e_3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75aa62db6e_3_2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4" name="Google Shape;544;g275aa62db6e_3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f3c34560df_1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g2f3c34560df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f3c34560df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g2f3c34560d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f3c34560df_1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0" name="Google Shape;560;g2f3c34560df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0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9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9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9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9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9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>
    <mc:Choice Requires="p14">
      <p:transition spd="slow" p14:dur="2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8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3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4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5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57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3">
            <a:alphaModFix/>
          </a:blip>
          <a:srcRect b="27107" l="29795" r="23815" t="27111"/>
          <a:stretch/>
        </p:blipFill>
        <p:spPr>
          <a:xfrm>
            <a:off x="3135496" y="1365380"/>
            <a:ext cx="2873008" cy="281715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557250" y="182403"/>
            <a:ext cx="80295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202</a:t>
            </a:r>
            <a:r>
              <a:rPr b="1" lang="en-US" sz="4800">
                <a:latin typeface="Bree Serif"/>
                <a:ea typeface="Bree Serif"/>
                <a:cs typeface="Bree Serif"/>
                <a:sym typeface="Bree Serif"/>
              </a:rPr>
              <a:t>4</a:t>
            </a:r>
            <a:r>
              <a:rPr b="1" i="0" lang="en-US" sz="48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 Lorain County </a:t>
            </a:r>
            <a:endParaRPr b="1" i="0" sz="4800" u="none" cap="none" strike="noStrike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Junior Fair Sponsors </a:t>
            </a:r>
            <a:endParaRPr b="1" i="0" sz="4800" u="none" cap="none" strike="noStrike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6" name="Google Shape;56;p1"/>
          <p:cNvSpPr txBox="1"/>
          <p:nvPr/>
        </p:nvSpPr>
        <p:spPr>
          <a:xfrm>
            <a:off x="557250" y="3987297"/>
            <a:ext cx="80295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Thanks for your support! </a:t>
            </a:r>
            <a:endParaRPr b="1" i="0" sz="4800" u="none" cap="none" strike="noStrike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f3c34560df_1_92"/>
          <p:cNvSpPr txBox="1"/>
          <p:nvPr/>
        </p:nvSpPr>
        <p:spPr>
          <a:xfrm>
            <a:off x="-131875" y="6065400"/>
            <a:ext cx="88314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105" name="Google Shape;105;g2f3c34560df_1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5746" y="0"/>
            <a:ext cx="68668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g2f3c34560df_1_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600">
                <a:solidFill>
                  <a:srgbClr val="F1C232"/>
                </a:solidFill>
                <a:latin typeface="Lobster"/>
                <a:ea typeface="Lobster"/>
                <a:cs typeface="Lobster"/>
                <a:sym typeface="Lobster"/>
              </a:rPr>
              <a:t>Gold Sponsors </a:t>
            </a:r>
            <a:endParaRPr b="1" sz="9600">
              <a:solidFill>
                <a:srgbClr val="F1C232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75aa62db6e_0_1"/>
          <p:cNvSpPr txBox="1"/>
          <p:nvPr/>
        </p:nvSpPr>
        <p:spPr>
          <a:xfrm>
            <a:off x="257925" y="188200"/>
            <a:ext cx="8615400" cy="4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Hickory Grove Farms </a:t>
            </a:r>
            <a:endParaRPr b="0" i="0" sz="64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The </a:t>
            </a:r>
            <a:endParaRPr b="0" i="0" sz="64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b="0" i="0" lang="en-US" sz="6400" u="none" cap="none" strike="noStrike">
                <a:solidFill>
                  <a:schemeClr val="dk1"/>
                </a:solidFill>
                <a:latin typeface="Impact"/>
                <a:ea typeface="Impact"/>
                <a:cs typeface="Impact"/>
                <a:sym typeface="Impact"/>
              </a:rPr>
              <a:t>McConnell </a:t>
            </a:r>
            <a:r>
              <a:rPr b="0" i="0" lang="en-US" sz="64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Family</a:t>
            </a:r>
            <a:r>
              <a:rPr b="0" i="0" lang="en-US" sz="57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 </a:t>
            </a:r>
            <a:endParaRPr b="0" i="0" sz="57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ace94a55d_0_40"/>
          <p:cNvSpPr txBox="1"/>
          <p:nvPr/>
        </p:nvSpPr>
        <p:spPr>
          <a:xfrm>
            <a:off x="1640100" y="918075"/>
            <a:ext cx="58638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Lobster"/>
                <a:ea typeface="Lobster"/>
                <a:cs typeface="Lobster"/>
                <a:sym typeface="Lobster"/>
              </a:rPr>
              <a:t>Spencer Feed &amp; Supply</a:t>
            </a:r>
            <a:endParaRPr b="0" i="0" sz="7000" u="none" cap="none" strike="noStrike">
              <a:solidFill>
                <a:srgbClr val="000000"/>
              </a:solidFill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26" name="Google Shape;126;geace94a55d_0_40"/>
          <p:cNvSpPr txBox="1"/>
          <p:nvPr/>
        </p:nvSpPr>
        <p:spPr>
          <a:xfrm>
            <a:off x="1041000" y="3369000"/>
            <a:ext cx="706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www.spencerfeed.com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5aa62db6e_0_18"/>
          <p:cNvSpPr txBox="1"/>
          <p:nvPr/>
        </p:nvSpPr>
        <p:spPr>
          <a:xfrm>
            <a:off x="64075" y="94775"/>
            <a:ext cx="9018600" cy="49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" name="Google Shape;132;g275aa62db6e_0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23525"/>
            <a:ext cx="9144003" cy="5125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75aa62db6e_0_30"/>
          <p:cNvSpPr txBox="1"/>
          <p:nvPr/>
        </p:nvSpPr>
        <p:spPr>
          <a:xfrm>
            <a:off x="103725" y="110675"/>
            <a:ext cx="8970300" cy="49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Spreng Veterinary Services</a:t>
            </a:r>
            <a:endParaRPr b="1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en-US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William Spreng DVM</a:t>
            </a:r>
            <a:endParaRPr b="1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Wellington, Ohio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0"/>
          <p:cNvSpPr txBox="1"/>
          <p:nvPr/>
        </p:nvSpPr>
        <p:spPr>
          <a:xfrm>
            <a:off x="1237930" y="3885446"/>
            <a:ext cx="6898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Firelands FFA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838" y="230200"/>
            <a:ext cx="2978325" cy="37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950" y="543475"/>
            <a:ext cx="7804901" cy="460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eace94a55d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76200"/>
            <a:ext cx="8694274" cy="490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-US" sz="9600">
                <a:solidFill>
                  <a:srgbClr val="0000FF"/>
                </a:solidFill>
                <a:latin typeface="Lobster"/>
                <a:ea typeface="Lobster"/>
                <a:cs typeface="Lobster"/>
                <a:sym typeface="Lobster"/>
              </a:rPr>
              <a:t>Premier Sponsors</a:t>
            </a:r>
            <a:r>
              <a:rPr b="1" lang="en-US" sz="9600">
                <a:latin typeface="Lobster"/>
                <a:ea typeface="Lobster"/>
                <a:cs typeface="Lobster"/>
                <a:sym typeface="Lobster"/>
              </a:rPr>
              <a:t> </a:t>
            </a:r>
            <a:endParaRPr b="1" sz="96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1"/>
          <p:cNvSpPr txBox="1"/>
          <p:nvPr/>
        </p:nvSpPr>
        <p:spPr>
          <a:xfrm>
            <a:off x="457199" y="1067946"/>
            <a:ext cx="8333815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0" i="0" lang="en-US" sz="5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John &amp; Lisa Piwinski</a:t>
            </a:r>
            <a:endParaRPr b="0" i="0" sz="5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9" name="Google Shape;159;p11"/>
          <p:cNvSpPr txBox="1"/>
          <p:nvPr/>
        </p:nvSpPr>
        <p:spPr>
          <a:xfrm>
            <a:off x="457199" y="2447367"/>
            <a:ext cx="8229601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Mike, Amy &amp; Ethan Piwinski</a:t>
            </a:r>
            <a:endParaRPr b="0" i="0" sz="5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g275aa62db6e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5225" y="0"/>
            <a:ext cx="72307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 txBox="1"/>
          <p:nvPr/>
        </p:nvSpPr>
        <p:spPr>
          <a:xfrm>
            <a:off x="423333" y="1117605"/>
            <a:ext cx="82974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t/>
            </a:r>
            <a:endParaRPr b="0" i="0" sz="66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170" name="Google Shape;17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853225"/>
            <a:ext cx="9143999" cy="343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geace94a55d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4100" y="30225"/>
            <a:ext cx="2895800" cy="50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ace94a55d_0_24"/>
          <p:cNvSpPr txBox="1"/>
          <p:nvPr/>
        </p:nvSpPr>
        <p:spPr>
          <a:xfrm>
            <a:off x="1640100" y="1385853"/>
            <a:ext cx="5863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70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Ortner Farms</a:t>
            </a:r>
            <a:endParaRPr b="0" i="0" sz="7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2777" y="76199"/>
            <a:ext cx="4538447" cy="4991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75aa62db6e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150" y="0"/>
            <a:ext cx="5422475" cy="44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75aa62db6e_0_70"/>
          <p:cNvSpPr txBox="1"/>
          <p:nvPr/>
        </p:nvSpPr>
        <p:spPr>
          <a:xfrm>
            <a:off x="1840725" y="4523825"/>
            <a:ext cx="5448000" cy="4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Wellington Masonic Lodge #127</a:t>
            </a:r>
            <a:endParaRPr b="0" i="0" sz="2900" u="none" cap="none" strike="noStrike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2425" y="0"/>
            <a:ext cx="74126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275aa62db6e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438" y="0"/>
            <a:ext cx="7865125" cy="2886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g275aa62db6e_0_79"/>
          <p:cNvSpPr txBox="1"/>
          <p:nvPr/>
        </p:nvSpPr>
        <p:spPr>
          <a:xfrm>
            <a:off x="0" y="3219375"/>
            <a:ext cx="9144000" cy="13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85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"/>
              <a:buFont typeface="Arial"/>
              <a:buNone/>
            </a:pPr>
            <a:r>
              <a:rPr b="1" i="0" lang="en-US" sz="199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736 S. Main Street Wellington, Ohio 44090</a:t>
            </a:r>
            <a:endParaRPr b="1" i="0" sz="199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85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5"/>
              <a:buFont typeface="Arial"/>
              <a:buNone/>
            </a:pPr>
            <a:r>
              <a:rPr b="1" i="0" lang="en-US" sz="199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440-647-4669</a:t>
            </a:r>
            <a:endParaRPr b="1" i="0" sz="199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856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96"/>
              <a:buFont typeface="Arial"/>
              <a:buNone/>
            </a:pPr>
            <a:r>
              <a:t/>
            </a:r>
            <a:endParaRPr b="1" i="0" sz="199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8856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99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Manager - Madison Bremke</a:t>
            </a:r>
            <a:r>
              <a:rPr b="0" i="0" lang="en-US" sz="179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79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text on a white background&#10;&#10;Description automatically generated" id="207" name="Google Shape;20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423" y="228597"/>
            <a:ext cx="7456529" cy="46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/>
          <p:nvPr/>
        </p:nvSpPr>
        <p:spPr>
          <a:xfrm>
            <a:off x="2460812" y="484094"/>
            <a:ext cx="638736" cy="75303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580"/>
            <a:ext cx="9144000" cy="5028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99" y="621750"/>
            <a:ext cx="7800002" cy="390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84" y="0"/>
            <a:ext cx="687483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850" y="0"/>
            <a:ext cx="9216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3c34560df_1_69"/>
          <p:cNvSpPr txBox="1"/>
          <p:nvPr/>
        </p:nvSpPr>
        <p:spPr>
          <a:xfrm>
            <a:off x="346800" y="1545975"/>
            <a:ext cx="86019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233" name="Google Shape;233;g2f3c34560df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763" y="0"/>
            <a:ext cx="681196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f3c34560df_1_74"/>
          <p:cNvSpPr txBox="1"/>
          <p:nvPr/>
        </p:nvSpPr>
        <p:spPr>
          <a:xfrm>
            <a:off x="1758450" y="3369100"/>
            <a:ext cx="5627100" cy="16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Denes Concrete Inc.</a:t>
            </a:r>
            <a:endParaRPr sz="48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Wellington, Ohio</a:t>
            </a:r>
            <a:endParaRPr sz="2500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g2f3c34560df_1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738" y="0"/>
            <a:ext cx="3622513" cy="3618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f3c34560df_1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375" y="0"/>
            <a:ext cx="8027250" cy="40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f3c34560df_1_78"/>
          <p:cNvSpPr txBox="1"/>
          <p:nvPr/>
        </p:nvSpPr>
        <p:spPr>
          <a:xfrm>
            <a:off x="551950" y="4156800"/>
            <a:ext cx="80274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dk2"/>
                </a:solidFill>
              </a:rPr>
              <a:t>Polk, Ohio </a:t>
            </a:r>
            <a:endParaRPr sz="3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f3c34560df_1_82"/>
          <p:cNvSpPr txBox="1"/>
          <p:nvPr/>
        </p:nvSpPr>
        <p:spPr>
          <a:xfrm>
            <a:off x="1333500" y="2079575"/>
            <a:ext cx="64770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AM Grain Farms LLC.</a:t>
            </a:r>
            <a:r>
              <a:rPr lang="en-US" sz="48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f3c34560df_1_86"/>
          <p:cNvSpPr txBox="1"/>
          <p:nvPr/>
        </p:nvSpPr>
        <p:spPr>
          <a:xfrm>
            <a:off x="1333500" y="2079575"/>
            <a:ext cx="6477000" cy="11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Denes Excavating LLC.</a:t>
            </a:r>
            <a:endParaRPr sz="4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600">
                <a:solidFill>
                  <a:srgbClr val="999999"/>
                </a:solidFill>
                <a:latin typeface="Lobster"/>
                <a:ea typeface="Lobster"/>
                <a:cs typeface="Lobster"/>
                <a:sym typeface="Lobster"/>
              </a:rPr>
              <a:t>Silver Sponsors </a:t>
            </a:r>
            <a:endParaRPr b="1" sz="9600">
              <a:solidFill>
                <a:srgbClr val="999999"/>
              </a:solidFill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g275aa62db6e_0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950" y="903625"/>
            <a:ext cx="7602850" cy="185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275aa62db6e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g275aa62db6e_0_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6600" y="0"/>
            <a:ext cx="63304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9995" y="0"/>
            <a:ext cx="72240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eace94a55d_0_127"/>
          <p:cNvSpPr txBox="1"/>
          <p:nvPr/>
        </p:nvSpPr>
        <p:spPr>
          <a:xfrm>
            <a:off x="1134600" y="1927019"/>
            <a:ext cx="6874800" cy="9232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Tim &amp; Ann Buchs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person holding a sign&#10;&#10;Description automatically generated" id="285" name="Google Shape;285;geace94a55d_0_448"/>
          <p:cNvPicPr preferRelativeResize="0"/>
          <p:nvPr/>
        </p:nvPicPr>
        <p:blipFill rotWithShape="1">
          <a:blip r:embed="rId3">
            <a:alphaModFix/>
          </a:blip>
          <a:srcRect b="0" l="0" r="338" t="388"/>
          <a:stretch/>
        </p:blipFill>
        <p:spPr>
          <a:xfrm>
            <a:off x="1138210" y="0"/>
            <a:ext cx="68675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geace94a55d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9933" y="429683"/>
            <a:ext cx="4284133" cy="4284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creenshot of a cell phone&#10;&#10;Description automatically generated" id="295" name="Google Shape;29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5038" y="0"/>
            <a:ext cx="39539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g275aa62db6e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475" y="393025"/>
            <a:ext cx="7455875" cy="243726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g275aa62db6e_0_85"/>
          <p:cNvSpPr txBox="1"/>
          <p:nvPr/>
        </p:nvSpPr>
        <p:spPr>
          <a:xfrm>
            <a:off x="305875" y="2697375"/>
            <a:ext cx="8838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3F3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AgCREDIT</a:t>
            </a:r>
            <a:endParaRPr b="0" i="0" sz="1800" u="none" cap="none" strike="noStrike">
              <a:solidFill>
                <a:srgbClr val="3F3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575700"/>
                </a:solidFill>
                <a:latin typeface="Arial"/>
                <a:ea typeface="Arial"/>
                <a:cs typeface="Arial"/>
                <a:sym typeface="Arial"/>
              </a:rPr>
              <a:t>FARMS HOMES | LAND</a:t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02" name="Google Shape;302;g275aa62db6e_0_85"/>
          <p:cNvCxnSpPr/>
          <p:nvPr/>
        </p:nvCxnSpPr>
        <p:spPr>
          <a:xfrm flipH="1" rot="10800000">
            <a:off x="313350" y="2938075"/>
            <a:ext cx="8517300" cy="2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geace94a55d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550" y="392600"/>
            <a:ext cx="7166900" cy="413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eace94a55d_0_468"/>
          <p:cNvSpPr txBox="1"/>
          <p:nvPr/>
        </p:nvSpPr>
        <p:spPr>
          <a:xfrm>
            <a:off x="611850" y="5609375"/>
            <a:ext cx="79203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Google Shape;313;geace94a55d_0_4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350" y="87925"/>
            <a:ext cx="52793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g275aa62db6e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9763" y="0"/>
            <a:ext cx="634447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8707" y="959072"/>
            <a:ext cx="6146586" cy="3225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75aa62db6e_0_97"/>
          <p:cNvSpPr txBox="1"/>
          <p:nvPr/>
        </p:nvSpPr>
        <p:spPr>
          <a:xfrm>
            <a:off x="0" y="1198725"/>
            <a:ext cx="9144000" cy="25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t/>
            </a:r>
            <a:endParaRPr b="0" i="0" sz="5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Ridge Meadow Farms</a:t>
            </a:r>
            <a:endParaRPr b="0" i="0" sz="5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8"/>
          <p:cNvSpPr txBox="1"/>
          <p:nvPr/>
        </p:nvSpPr>
        <p:spPr>
          <a:xfrm>
            <a:off x="829804" y="6724331"/>
            <a:ext cx="689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4" name="Google Shape;33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0400" y="-701825"/>
            <a:ext cx="9294400" cy="62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91439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96401"/>
            <a:ext cx="9143999" cy="533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g275aa62db6e_1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375" y="175625"/>
            <a:ext cx="8791225" cy="479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geace94a55d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783" y="1388125"/>
            <a:ext cx="7476434" cy="208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69"/>
          <p:cNvSpPr txBox="1"/>
          <p:nvPr/>
        </p:nvSpPr>
        <p:spPr>
          <a:xfrm>
            <a:off x="703375" y="1488800"/>
            <a:ext cx="7712100" cy="16932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J.D.’s Mums &amp; More</a:t>
            </a:r>
            <a:endParaRPr b="1" i="0" sz="5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3000">
                <a:latin typeface="Cambria"/>
                <a:ea typeface="Cambria"/>
                <a:cs typeface="Cambria"/>
                <a:sym typeface="Cambria"/>
              </a:rPr>
              <a:t>Bryan &amp; Jessica Doehr Family</a:t>
            </a:r>
            <a:endParaRPr b="1" sz="30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2000">
                <a:latin typeface="Cambria"/>
                <a:ea typeface="Cambria"/>
                <a:cs typeface="Cambria"/>
                <a:sym typeface="Cambria"/>
              </a:rPr>
              <a:t>Penfield,</a:t>
            </a:r>
            <a:r>
              <a:rPr b="1" lang="en-US" sz="2000">
                <a:latin typeface="Cambria"/>
                <a:ea typeface="Cambria"/>
                <a:cs typeface="Cambria"/>
                <a:sym typeface="Cambria"/>
              </a:rPr>
              <a:t> Ohio</a:t>
            </a:r>
            <a:endParaRPr b="1" sz="54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2"/>
          <p:cNvSpPr txBox="1"/>
          <p:nvPr/>
        </p:nvSpPr>
        <p:spPr>
          <a:xfrm>
            <a:off x="1395150" y="1794450"/>
            <a:ext cx="63537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Jaloda Farm LLC.</a:t>
            </a:r>
            <a:endParaRPr b="1" i="0" sz="5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2500">
                <a:latin typeface="Cambria"/>
                <a:ea typeface="Cambria"/>
                <a:cs typeface="Cambria"/>
                <a:sym typeface="Cambria"/>
              </a:rPr>
              <a:t>Jim Sheffield family</a:t>
            </a:r>
            <a:endParaRPr b="1" sz="2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lang="en-US" sz="2000">
                <a:latin typeface="Cambria"/>
                <a:ea typeface="Cambria"/>
                <a:cs typeface="Cambria"/>
                <a:sym typeface="Cambria"/>
              </a:rPr>
              <a:t>Pittsfield,</a:t>
            </a:r>
            <a:r>
              <a:rPr b="1" lang="en-US" sz="2000">
                <a:latin typeface="Cambria"/>
                <a:ea typeface="Cambria"/>
                <a:cs typeface="Cambria"/>
                <a:sym typeface="Cambria"/>
              </a:rPr>
              <a:t> Ohio</a:t>
            </a:r>
            <a:endParaRPr b="1" sz="20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4"/>
          <p:cNvPicPr preferRelativeResize="0"/>
          <p:nvPr/>
        </p:nvPicPr>
        <p:blipFill rotWithShape="1">
          <a:blip r:embed="rId3">
            <a:alphaModFix/>
          </a:blip>
          <a:srcRect b="476" l="0" r="0" t="0"/>
          <a:stretch/>
        </p:blipFill>
        <p:spPr>
          <a:xfrm>
            <a:off x="2505960" y="26896"/>
            <a:ext cx="4132081" cy="4229098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4"/>
          <p:cNvSpPr txBox="1"/>
          <p:nvPr/>
        </p:nvSpPr>
        <p:spPr>
          <a:xfrm>
            <a:off x="2529728" y="4323229"/>
            <a:ext cx="4084544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n-US" sz="4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Dr. Frank Krupka</a:t>
            </a:r>
            <a:endParaRPr b="0" i="0" sz="4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9EAD3"/>
        </a:solid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3"/>
          <p:cNvSpPr txBox="1"/>
          <p:nvPr/>
        </p:nvSpPr>
        <p:spPr>
          <a:xfrm>
            <a:off x="0" y="1694600"/>
            <a:ext cx="9144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Mike Washburn Family</a:t>
            </a:r>
            <a:endParaRPr b="1" i="0" sz="5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3000">
                <a:latin typeface="Cambria"/>
                <a:ea typeface="Cambria"/>
                <a:cs typeface="Cambria"/>
                <a:sym typeface="Cambria"/>
              </a:rPr>
              <a:t>New London, Ohio</a:t>
            </a:r>
            <a:endParaRPr b="1" sz="30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f3c34560df_1_56"/>
          <p:cNvSpPr txBox="1"/>
          <p:nvPr/>
        </p:nvSpPr>
        <p:spPr>
          <a:xfrm>
            <a:off x="0" y="1694600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g2f3c34560df_1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76900"/>
            <a:ext cx="2721700" cy="2721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f3c34560df_1_56"/>
          <p:cNvSpPr txBox="1"/>
          <p:nvPr/>
        </p:nvSpPr>
        <p:spPr>
          <a:xfrm>
            <a:off x="2896575" y="1694600"/>
            <a:ext cx="6154500" cy="16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1397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50">
                <a:solidFill>
                  <a:srgbClr val="55555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Vermilion Vet Clinic</a:t>
            </a:r>
            <a:endParaRPr sz="4050">
              <a:solidFill>
                <a:srgbClr val="55555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55555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Categories</a:t>
            </a:r>
            <a:endParaRPr sz="1800">
              <a:solidFill>
                <a:srgbClr val="55555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-US" sz="1200">
                <a:solidFill>
                  <a:srgbClr val="555555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Pet Services/Supplies</a:t>
            </a:r>
            <a:endParaRPr i="1" sz="1200">
              <a:solidFill>
                <a:srgbClr val="555555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f3c34560df_1_61"/>
          <p:cNvSpPr txBox="1"/>
          <p:nvPr/>
        </p:nvSpPr>
        <p:spPr>
          <a:xfrm>
            <a:off x="0" y="6134725"/>
            <a:ext cx="91440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2f3c34560df_1_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f3c34560df_1_65"/>
          <p:cNvSpPr txBox="1"/>
          <p:nvPr/>
        </p:nvSpPr>
        <p:spPr>
          <a:xfrm>
            <a:off x="0" y="1694600"/>
            <a:ext cx="91440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4800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Lauren Storrow, Realtor Howard Hanna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9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Friends of Jr Fair</a:t>
            </a:r>
            <a:r>
              <a:rPr b="1" lang="en-US" sz="9600">
                <a:solidFill>
                  <a:srgbClr val="E69138"/>
                </a:solidFill>
                <a:latin typeface="Lobster"/>
                <a:ea typeface="Lobster"/>
                <a:cs typeface="Lobster"/>
                <a:sym typeface="Lobster"/>
              </a:rPr>
              <a:t> Sponsors</a:t>
            </a:r>
            <a:r>
              <a:rPr b="1" lang="en-US" sz="9600">
                <a:latin typeface="Lobster"/>
                <a:ea typeface="Lobster"/>
                <a:cs typeface="Lobster"/>
                <a:sym typeface="Lobster"/>
              </a:rPr>
              <a:t> </a:t>
            </a:r>
            <a:endParaRPr b="1" sz="9600">
              <a:latin typeface="Lobster"/>
              <a:ea typeface="Lobster"/>
              <a:cs typeface="Lobster"/>
              <a:sym typeface="Lobster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CE5CD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eace94a55d_0_107"/>
          <p:cNvSpPr txBox="1"/>
          <p:nvPr/>
        </p:nvSpPr>
        <p:spPr>
          <a:xfrm>
            <a:off x="1122905" y="2405771"/>
            <a:ext cx="6898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3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Chris &amp; Melinda Jordan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geace94a55d_0_107"/>
          <p:cNvSpPr txBox="1"/>
          <p:nvPr/>
        </p:nvSpPr>
        <p:spPr>
          <a:xfrm>
            <a:off x="993900" y="1420572"/>
            <a:ext cx="71562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Jordan Snowplowing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eace94a55d_0_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3150" y="90488"/>
            <a:ext cx="4457700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7276" y="147750"/>
            <a:ext cx="5869450" cy="46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9"/>
          <p:cNvSpPr txBox="1"/>
          <p:nvPr/>
        </p:nvSpPr>
        <p:spPr>
          <a:xfrm>
            <a:off x="168075" y="1790925"/>
            <a:ext cx="8824500" cy="12315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54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Craig &amp; Becky Norton</a:t>
            </a:r>
            <a:endParaRPr b="1" i="0" sz="5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Brighton, Ohio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6578" y="0"/>
            <a:ext cx="67508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g275e31e8b62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5975" y="125500"/>
            <a:ext cx="7132050" cy="35235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275e31e8b62_2_0"/>
          <p:cNvSpPr txBox="1"/>
          <p:nvPr/>
        </p:nvSpPr>
        <p:spPr>
          <a:xfrm>
            <a:off x="1734225" y="3877675"/>
            <a:ext cx="5553600" cy="6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Wellington &amp; Ashland , Ohio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440-647-4659</a:t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0000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2"/>
          <p:cNvSpPr txBox="1"/>
          <p:nvPr/>
        </p:nvSpPr>
        <p:spPr>
          <a:xfrm>
            <a:off x="0" y="1303425"/>
            <a:ext cx="91440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n-US" sz="7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Woodrum Farms</a:t>
            </a:r>
            <a:endParaRPr b="1" i="0" sz="7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lang="en-US" sz="4700">
                <a:latin typeface="Cambria"/>
                <a:ea typeface="Cambria"/>
                <a:cs typeface="Cambria"/>
                <a:sym typeface="Cambria"/>
              </a:rPr>
              <a:t>Camden, Ohio</a:t>
            </a:r>
            <a:endParaRPr b="1" sz="47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f3c34560df_1_4"/>
          <p:cNvSpPr txBox="1"/>
          <p:nvPr/>
        </p:nvSpPr>
        <p:spPr>
          <a:xfrm>
            <a:off x="562050" y="1013550"/>
            <a:ext cx="8019900" cy="31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b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Senghas Construction</a:t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f3c34560df_1_8"/>
          <p:cNvSpPr txBox="1"/>
          <p:nvPr/>
        </p:nvSpPr>
        <p:spPr>
          <a:xfrm>
            <a:off x="559725" y="5726986"/>
            <a:ext cx="7409100" cy="3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b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34" name="Google Shape;434;g2f3c34560df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2142" y="34992"/>
            <a:ext cx="5073525" cy="50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1"/>
          <p:cNvSpPr txBox="1"/>
          <p:nvPr/>
        </p:nvSpPr>
        <p:spPr>
          <a:xfrm>
            <a:off x="553850" y="1499300"/>
            <a:ext cx="8061000" cy="17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State Representative</a:t>
            </a:r>
            <a:endParaRPr b="1" sz="4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4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Joe Miller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7"/>
          <p:cNvSpPr txBox="1"/>
          <p:nvPr/>
        </p:nvSpPr>
        <p:spPr>
          <a:xfrm>
            <a:off x="0" y="3600225"/>
            <a:ext cx="9144000" cy="16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5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Gossman A</a:t>
            </a:r>
            <a:r>
              <a:rPr b="1" lang="en-US" sz="5200"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b="1" i="0" lang="en-US" sz="52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lstate Insurance</a:t>
            </a:r>
            <a:endParaRPr b="1" i="0" sz="52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2500">
                <a:latin typeface="Cambria"/>
                <a:ea typeface="Cambria"/>
                <a:cs typeface="Cambria"/>
                <a:sym typeface="Cambria"/>
              </a:rPr>
              <a:t>Wellington  &amp; Elyria, Ohio </a:t>
            </a:r>
            <a:endParaRPr b="1" sz="25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46" name="Google Shape;4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5850" y="0"/>
            <a:ext cx="3366975" cy="33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f3c34560df_1_12"/>
          <p:cNvSpPr txBox="1"/>
          <p:nvPr/>
        </p:nvSpPr>
        <p:spPr>
          <a:xfrm>
            <a:off x="654550" y="5621416"/>
            <a:ext cx="7571100" cy="29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52" name="Google Shape;452;g2f3c34560df_1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813" y="534875"/>
            <a:ext cx="7644375" cy="40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5"/>
          <p:cNvSpPr txBox="1"/>
          <p:nvPr/>
        </p:nvSpPr>
        <p:spPr>
          <a:xfrm>
            <a:off x="0" y="1598400"/>
            <a:ext cx="9144000" cy="23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5600" u="sng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BRILL-VIEW FARMS INC</a:t>
            </a:r>
            <a:endParaRPr b="1" i="0" sz="5600" u="sng" cap="none" strike="noStrike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Rick &amp; Janice Brill Family</a:t>
            </a:r>
            <a:endParaRPr b="1" sz="38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Wellington, Ohio</a:t>
            </a:r>
            <a:endParaRPr b="1" sz="3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f3c34560df_1_16"/>
          <p:cNvSpPr txBox="1"/>
          <p:nvPr/>
        </p:nvSpPr>
        <p:spPr>
          <a:xfrm>
            <a:off x="150" y="1730700"/>
            <a:ext cx="9144000" cy="19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Cheri’s Touch Interiorscapes</a:t>
            </a:r>
            <a:b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0" i="0" sz="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3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Cheri Heffernan</a:t>
            </a:r>
            <a:endParaRPr b="1" i="0" sz="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9"/>
          <p:cNvSpPr txBox="1"/>
          <p:nvPr/>
        </p:nvSpPr>
        <p:spPr>
          <a:xfrm>
            <a:off x="68375" y="3772750"/>
            <a:ext cx="9075900" cy="16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Grobe Fruit Farm Ltd.</a:t>
            </a:r>
            <a:endParaRPr b="1" i="0" sz="4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000">
                <a:latin typeface="Cambria"/>
                <a:ea typeface="Cambria"/>
                <a:cs typeface="Cambria"/>
                <a:sym typeface="Cambria"/>
              </a:rPr>
              <a:t>Elyria, Ohio</a:t>
            </a:r>
            <a:endParaRPr b="1" sz="3000"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68" name="Google Shape;4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00" y="0"/>
            <a:ext cx="9075900" cy="360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f3c34560df_1_20"/>
          <p:cNvSpPr txBox="1"/>
          <p:nvPr/>
        </p:nvSpPr>
        <p:spPr>
          <a:xfrm>
            <a:off x="0" y="1221450"/>
            <a:ext cx="9144000" cy="27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b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i="0" lang="en-US" sz="5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In Memory of Oran Williams</a:t>
            </a:r>
            <a:endParaRPr b="1" i="0" sz="51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300">
                <a:latin typeface="Cambria"/>
                <a:ea typeface="Cambria"/>
                <a:cs typeface="Cambria"/>
                <a:sym typeface="Cambria"/>
              </a:rPr>
              <a:t>The Williams Family</a:t>
            </a:r>
            <a:endParaRPr b="1" sz="4300"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g275aa62db6e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CFE2F3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8"/>
          <p:cNvSpPr txBox="1"/>
          <p:nvPr/>
        </p:nvSpPr>
        <p:spPr>
          <a:xfrm>
            <a:off x="0" y="1554075"/>
            <a:ext cx="9144000" cy="2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57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Kodiak Construction Inc.</a:t>
            </a:r>
            <a:endParaRPr b="1" sz="57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900">
                <a:latin typeface="Cambria"/>
                <a:ea typeface="Cambria"/>
                <a:cs typeface="Cambria"/>
                <a:sym typeface="Cambria"/>
              </a:rPr>
              <a:t>Avon, Ohio</a:t>
            </a:r>
            <a:endParaRPr b="1" sz="3900"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2f3c34560df_1_24"/>
          <p:cNvSpPr txBox="1"/>
          <p:nvPr/>
        </p:nvSpPr>
        <p:spPr>
          <a:xfrm>
            <a:off x="0" y="1493250"/>
            <a:ext cx="9144000" cy="2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Mark Diedrick Family</a:t>
            </a:r>
            <a:endParaRPr b="1" i="0" sz="5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800">
                <a:latin typeface="Cambria"/>
                <a:ea typeface="Cambria"/>
                <a:cs typeface="Cambria"/>
                <a:sym typeface="Cambria"/>
              </a:rPr>
              <a:t>Pittsfield, Ohio</a:t>
            </a:r>
            <a:endParaRPr b="1" sz="3800"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eace94a55d_0_270"/>
          <p:cNvSpPr txBox="1"/>
          <p:nvPr/>
        </p:nvSpPr>
        <p:spPr>
          <a:xfrm>
            <a:off x="635700" y="3836353"/>
            <a:ext cx="75711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Wellington FFA</a:t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489" name="Google Shape;489;geace94a55d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825" y="66900"/>
            <a:ext cx="2978325" cy="37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ace94a55d_0_278"/>
          <p:cNvSpPr txBox="1"/>
          <p:nvPr/>
        </p:nvSpPr>
        <p:spPr>
          <a:xfrm>
            <a:off x="288600" y="2057094"/>
            <a:ext cx="8566800" cy="10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 &amp; K  Motorsports</a:t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f3c34560df_1_28"/>
          <p:cNvSpPr txBox="1"/>
          <p:nvPr/>
        </p:nvSpPr>
        <p:spPr>
          <a:xfrm>
            <a:off x="786450" y="1754101"/>
            <a:ext cx="75711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Hickory’s Legacy Farms, LLC</a:t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f3de272d86_0_2"/>
          <p:cNvSpPr txBox="1"/>
          <p:nvPr/>
        </p:nvSpPr>
        <p:spPr>
          <a:xfrm>
            <a:off x="635700" y="3836353"/>
            <a:ext cx="7571100" cy="11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4800">
                <a:latin typeface="Cambria"/>
                <a:ea typeface="Cambria"/>
                <a:cs typeface="Cambria"/>
                <a:sym typeface="Cambria"/>
              </a:rPr>
              <a:t>Black River</a:t>
            </a: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FFA</a:t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05" name="Google Shape;505;g2f3de272d86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825" y="66900"/>
            <a:ext cx="2978325" cy="37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eace94a55d_0_274"/>
          <p:cNvSpPr txBox="1"/>
          <p:nvPr/>
        </p:nvSpPr>
        <p:spPr>
          <a:xfrm>
            <a:off x="786450" y="3574276"/>
            <a:ext cx="75711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Grafton Grangers </a:t>
            </a:r>
            <a:r>
              <a:rPr b="1" i="0" lang="en-US" sz="39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4-H Club</a:t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11" name="Google Shape;511;geace94a55d_0_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919" y="350174"/>
            <a:ext cx="3288175" cy="3399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f3c34560df_1_32"/>
          <p:cNvSpPr txBox="1"/>
          <p:nvPr/>
        </p:nvSpPr>
        <p:spPr>
          <a:xfrm>
            <a:off x="0" y="1675200"/>
            <a:ext cx="9144000" cy="16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50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Bob &amp; Sandy Diedrick Family</a:t>
            </a:r>
            <a:endParaRPr b="1" i="0" sz="50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lang="en-US" sz="38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Pittsfield, Ohio</a:t>
            </a:r>
            <a:endParaRPr b="1" sz="4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69138"/>
        </a:solidFill>
      </p:bgPr>
    </p:bg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ace94a55d_0_290"/>
          <p:cNvSpPr txBox="1"/>
          <p:nvPr/>
        </p:nvSpPr>
        <p:spPr>
          <a:xfrm>
            <a:off x="0" y="1390200"/>
            <a:ext cx="9144000" cy="23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56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Vaughn &amp; Brenda Stump</a:t>
            </a:r>
            <a:endParaRPr b="1" i="0" sz="56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-US" sz="3800">
                <a:latin typeface="Cambria"/>
                <a:ea typeface="Cambria"/>
                <a:cs typeface="Cambria"/>
                <a:sym typeface="Cambria"/>
              </a:rPr>
              <a:t>Wellington, Ohio</a:t>
            </a:r>
            <a:endParaRPr b="1" sz="3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ace94a55d_0_294"/>
          <p:cNvSpPr txBox="1"/>
          <p:nvPr/>
        </p:nvSpPr>
        <p:spPr>
          <a:xfrm>
            <a:off x="786450" y="2031001"/>
            <a:ext cx="75711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Ricky Bob’s Popcorn</a:t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b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75aa62db6e_0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638" y="206175"/>
            <a:ext cx="7760724" cy="487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eace94a55d_0_298"/>
          <p:cNvSpPr txBox="1"/>
          <p:nvPr/>
        </p:nvSpPr>
        <p:spPr>
          <a:xfrm>
            <a:off x="0" y="1565250"/>
            <a:ext cx="9144000" cy="17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Robert, Elaine &amp; David Beekman</a:t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f3c34560df_1_36"/>
          <p:cNvSpPr txBox="1"/>
          <p:nvPr/>
        </p:nvSpPr>
        <p:spPr>
          <a:xfrm>
            <a:off x="450300" y="1672346"/>
            <a:ext cx="8243400" cy="17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Russ &amp; Denise Breyley Family</a:t>
            </a:r>
            <a:br>
              <a:rPr b="1" i="0" lang="en-US" sz="48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45720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8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g275aa62db6e_3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788" y="152400"/>
            <a:ext cx="7544418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75aa62db6e_3_247"/>
          <p:cNvSpPr txBox="1"/>
          <p:nvPr/>
        </p:nvSpPr>
        <p:spPr>
          <a:xfrm>
            <a:off x="485000" y="1500211"/>
            <a:ext cx="82974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4800">
                <a:latin typeface="Cambria Math"/>
                <a:ea typeface="Cambria Math"/>
                <a:cs typeface="Cambria Math"/>
                <a:sym typeface="Cambria Math"/>
              </a:rPr>
              <a:t>Kiley Tree &amp; Bucket Service</a:t>
            </a:r>
            <a:endParaRPr sz="4800">
              <a:latin typeface="Cambria Math"/>
              <a:ea typeface="Cambria Math"/>
              <a:cs typeface="Cambria Math"/>
              <a:sym typeface="Cambria Math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4800">
                <a:latin typeface="Cambria Math"/>
                <a:ea typeface="Cambria Math"/>
                <a:cs typeface="Cambria Math"/>
                <a:sym typeface="Cambria Math"/>
              </a:rPr>
              <a:t>Jon &amp; Amy Kiley</a:t>
            </a:r>
            <a:endParaRPr sz="4800"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f3c34560df_1_44"/>
          <p:cNvSpPr txBox="1"/>
          <p:nvPr/>
        </p:nvSpPr>
        <p:spPr>
          <a:xfrm>
            <a:off x="0" y="3969000"/>
            <a:ext cx="9093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3000">
                <a:latin typeface="Cambria Math"/>
                <a:ea typeface="Cambria Math"/>
                <a:cs typeface="Cambria Math"/>
                <a:sym typeface="Cambria Math"/>
              </a:rPr>
              <a:t>Lagrange, Ohio</a:t>
            </a:r>
            <a:endParaRPr b="0" i="0" sz="30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  <p:pic>
        <p:nvPicPr>
          <p:cNvPr id="552" name="Google Shape;552;g2f3c34560df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1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f3c34560df_1_48"/>
          <p:cNvSpPr txBox="1"/>
          <p:nvPr/>
        </p:nvSpPr>
        <p:spPr>
          <a:xfrm>
            <a:off x="335408" y="2110055"/>
            <a:ext cx="829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4800">
                <a:latin typeface="Cambria Math"/>
                <a:ea typeface="Cambria Math"/>
                <a:cs typeface="Cambria Math"/>
                <a:sym typeface="Cambria Math"/>
              </a:rPr>
              <a:t>B &amp; K Motorsports</a:t>
            </a:r>
            <a:endParaRPr b="0" i="0" sz="4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f3c34560df_1_52"/>
          <p:cNvSpPr txBox="1"/>
          <p:nvPr/>
        </p:nvSpPr>
        <p:spPr>
          <a:xfrm>
            <a:off x="335408" y="2110055"/>
            <a:ext cx="8297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4800">
                <a:latin typeface="Cambria Math"/>
                <a:ea typeface="Cambria Math"/>
                <a:cs typeface="Cambria Math"/>
                <a:sym typeface="Cambria Math"/>
              </a:rPr>
              <a:t>Savarino’s Garage</a:t>
            </a:r>
            <a:endParaRPr b="0" i="0" sz="4800" u="none" cap="none" strike="noStrike">
              <a:solidFill>
                <a:srgbClr val="000000"/>
              </a:solidFill>
              <a:latin typeface="Cambria Math"/>
              <a:ea typeface="Cambria Math"/>
              <a:cs typeface="Cambria Math"/>
              <a:sym typeface="Cambria Math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87"/>
          <p:cNvPicPr preferRelativeResize="0"/>
          <p:nvPr/>
        </p:nvPicPr>
        <p:blipFill rotWithShape="1">
          <a:blip r:embed="rId3">
            <a:alphaModFix/>
          </a:blip>
          <a:srcRect b="27107" l="29795" r="23815" t="27111"/>
          <a:stretch/>
        </p:blipFill>
        <p:spPr>
          <a:xfrm>
            <a:off x="2706525" y="1656300"/>
            <a:ext cx="3730950" cy="329327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7"/>
          <p:cNvSpPr txBox="1"/>
          <p:nvPr/>
        </p:nvSpPr>
        <p:spPr>
          <a:xfrm>
            <a:off x="557250" y="275275"/>
            <a:ext cx="8029500" cy="9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4800" u="none" cap="none" strike="noStrike">
                <a:solidFill>
                  <a:srgbClr val="000000"/>
                </a:solidFill>
                <a:latin typeface="Bree Serif"/>
                <a:ea typeface="Bree Serif"/>
                <a:cs typeface="Bree Serif"/>
                <a:sym typeface="Bree Serif"/>
              </a:rPr>
              <a:t>We thank our sponsors for their support!</a:t>
            </a:r>
            <a:endParaRPr b="1" i="0" sz="4800" u="none" cap="none" strike="noStrike">
              <a:solidFill>
                <a:srgbClr val="000000"/>
              </a:solidFill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Amanda Price</dc:creator>
</cp:coreProperties>
</file>